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1993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CB584-30BD-46AD-ACF2-E497F27AFAF3}" type="datetimeFigureOut">
              <a:rPr lang="en-US" smtClean="0"/>
              <a:t>4/19/2017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517A4-0F96-4E29-87AC-8A25F706F4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02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B517A4-0F96-4E29-87AC-8A25F706F4A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86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tmp"/><Relationship Id="rId5" Type="http://schemas.openxmlformats.org/officeDocument/2006/relationships/image" Target="../media/image25.tmp"/><Relationship Id="rId4" Type="http://schemas.openxmlformats.org/officeDocument/2006/relationships/image" Target="../media/image24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7" Type="http://schemas.openxmlformats.org/officeDocument/2006/relationships/image" Target="../media/image32.tm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tmp"/><Relationship Id="rId5" Type="http://schemas.openxmlformats.org/officeDocument/2006/relationships/image" Target="../media/image30.tmp"/><Relationship Id="rId4" Type="http://schemas.openxmlformats.org/officeDocument/2006/relationships/image" Target="../media/image29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tm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ros.org/loam_back_and_forth" TargetMode="External"/><Relationship Id="rId2" Type="http://schemas.openxmlformats.org/officeDocument/2006/relationships/hyperlink" Target="https://github.com/daobilige-su/loam_back_and_forth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rc.ri.cmu.edu/~jizhang03/Datasets/nsh_indoor_outdoor.bag" TargetMode="External"/><Relationship Id="rId4" Type="http://schemas.openxmlformats.org/officeDocument/2006/relationships/hyperlink" Target="http://www.frc.ri.cmu.edu/~jizhang03/Datasets/nsh_staircase.ba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8825658" cy="2312830"/>
          </a:xfrm>
        </p:spPr>
        <p:txBody>
          <a:bodyPr/>
          <a:lstStyle/>
          <a:p>
            <a:pPr algn="ctr"/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3200" dirty="0" smtClean="0"/>
              <a:t>EE698G: Probabilistic Mobile Robotics</a:t>
            </a: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6000" dirty="0" smtClean="0"/>
              <a:t>LIDAR ODOMETRY AND MAPPING (LOAM)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404575"/>
            <a:ext cx="8825658" cy="1661374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memBERS</a:t>
            </a:r>
            <a:r>
              <a:rPr lang="en-US" dirty="0" smtClean="0"/>
              <a:t>:</a:t>
            </a:r>
          </a:p>
          <a:p>
            <a:r>
              <a:rPr lang="en-US" dirty="0" smtClean="0"/>
              <a:t>Aayush Dwivedi (14006)</a:t>
            </a:r>
          </a:p>
          <a:p>
            <a:r>
              <a:rPr lang="en-US" dirty="0" smtClean="0"/>
              <a:t>Akshay Sharma (14062)</a:t>
            </a:r>
          </a:p>
          <a:p>
            <a:r>
              <a:rPr lang="en-US" dirty="0" err="1" smtClean="0"/>
              <a:t>Mandeep</a:t>
            </a:r>
            <a:r>
              <a:rPr lang="en-US" dirty="0" smtClean="0"/>
              <a:t> </a:t>
            </a:r>
            <a:r>
              <a:rPr lang="en-US" dirty="0" err="1" smtClean="0"/>
              <a:t>singh</a:t>
            </a:r>
            <a:r>
              <a:rPr lang="en-US" dirty="0" smtClean="0"/>
              <a:t> (14363)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52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ODOMETRY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120462"/>
                <a:ext cx="8946541" cy="5127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DISTANCE FROM A FEATURE POINT TO ITS CORRESPONDENCE:</a:t>
                </a:r>
              </a:p>
              <a:p>
                <a:r>
                  <a:rPr lang="en-US" dirty="0" smtClean="0"/>
                  <a:t>Lidar Motion is recovered </a:t>
                </a:r>
                <a:r>
                  <a:rPr lang="en-US" dirty="0"/>
                  <a:t>by minimizing the overall distances of the feature </a:t>
                </a:r>
                <a:r>
                  <a:rPr lang="en-US" dirty="0" smtClean="0"/>
                  <a:t>points</a:t>
                </a:r>
              </a:p>
              <a:p>
                <a:r>
                  <a:rPr lang="en-US" dirty="0"/>
                  <a:t>For </a:t>
                </a:r>
                <a:r>
                  <a:rPr lang="en-US" dirty="0" smtClean="0"/>
                  <a:t>an edge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the corresponding edge </a:t>
                </a:r>
                <a:r>
                  <a:rPr lang="en-US" dirty="0" smtClean="0"/>
                  <a:t>line, the </a:t>
                </a:r>
                <a:r>
                  <a:rPr lang="en-US" dirty="0"/>
                  <a:t>point </a:t>
                </a:r>
                <a:r>
                  <a:rPr lang="en-US" dirty="0" smtClean="0"/>
                  <a:t>to line </a:t>
                </a:r>
                <a:r>
                  <a:rPr lang="en-US" dirty="0"/>
                  <a:t>distance can be computed as</a:t>
                </a:r>
                <a:br>
                  <a:rPr lang="en-US" dirty="0"/>
                </a:br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F</a:t>
                </a:r>
                <a:r>
                  <a:rPr lang="en-US" dirty="0" smtClean="0"/>
                  <a:t>or a planar </a:t>
                </a:r>
                <a:r>
                  <a:rPr lang="en-US" dirty="0"/>
                  <a:t>point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acc>
                      <m:accPr>
                        <m:chr m:val="̃"/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dirty="0"/>
                  <a:t>is the corresponding planar </a:t>
                </a:r>
                <a:r>
                  <a:rPr lang="en-US" dirty="0" smtClean="0"/>
                  <a:t>patch, the </a:t>
                </a:r>
                <a:r>
                  <a:rPr lang="en-US" dirty="0"/>
                  <a:t>point to plane distance is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120462"/>
                <a:ext cx="8946541" cy="5127937"/>
              </a:xfrm>
              <a:blipFill rotWithShape="0">
                <a:blip r:embed="rId2"/>
                <a:stretch>
                  <a:fillRect l="-749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634" y="3013791"/>
            <a:ext cx="4943676" cy="1135215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0147" y="4936062"/>
            <a:ext cx="4876649" cy="1194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44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ODOMETRY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262130"/>
                <a:ext cx="10423280" cy="4986269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MOTION ESTIMATION: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 smtClean="0"/>
                  <a:t> : lidar </a:t>
                </a:r>
                <a:r>
                  <a:rPr lang="en-US" dirty="0"/>
                  <a:t>pose transform between </a:t>
                </a:r>
                <a:r>
                  <a:rPr lang="en-US" dirty="0" smtClean="0"/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i="1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]</a:t>
                </a:r>
                <a:br>
                  <a:rPr lang="en-US" dirty="0" smtClean="0"/>
                </a:b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  <m:r>
                      <a:rPr lang="en-US" i="1" dirty="0" smtClean="0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 dirty="0" err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 dirty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i="1" dirty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: pose </a:t>
                </a:r>
                <a:r>
                  <a:rPr lang="en-US" dirty="0"/>
                  <a:t>transform between </a:t>
                </a:r>
                <a:r>
                  <a:rPr lang="en-US" dirty="0"/>
                  <a:t>[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i="1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].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: time stamp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+1,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 smtClean="0"/>
                  <a:t> can </a:t>
                </a:r>
                <a:r>
                  <a:rPr lang="en-US" dirty="0"/>
                  <a:t>be computed by linear interpolation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R</a:t>
                </a:r>
                <a:r>
                  <a:rPr lang="en-US" dirty="0" smtClean="0"/>
                  <a:t> : rotation </a:t>
                </a:r>
                <a:r>
                  <a:rPr lang="en-US" dirty="0"/>
                  <a:t>matrix defined by the Rodrigues </a:t>
                </a:r>
                <a:r>
                  <a:rPr lang="en-US" dirty="0" smtClean="0"/>
                  <a:t>formula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262130"/>
                <a:ext cx="10423280" cy="4986269"/>
              </a:xfrm>
              <a:blipFill rotWithShape="0">
                <a:blip r:embed="rId2"/>
                <a:stretch>
                  <a:fillRect l="-643" t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40" y="3491548"/>
            <a:ext cx="2331669" cy="52142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92" y="4442450"/>
            <a:ext cx="3935157" cy="47127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520" y="5718886"/>
            <a:ext cx="2511889" cy="44855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444" y="5050710"/>
            <a:ext cx="4749880" cy="45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3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ODOMETRY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46111" y="1519708"/>
                <a:ext cx="10880482" cy="4728692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MOTION ESTIMATION :</a:t>
                </a:r>
                <a:endParaRPr lang="en-US" dirty="0" smtClean="0"/>
              </a:p>
              <a:p>
                <a:r>
                  <a:rPr lang="en-US" dirty="0" smtClean="0"/>
                  <a:t>Establishing </a:t>
                </a:r>
                <a:r>
                  <a:rPr lang="en-US" dirty="0"/>
                  <a:t>a </a:t>
                </a:r>
                <a:r>
                  <a:rPr lang="en-US" dirty="0"/>
                  <a:t>geometric relationship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Deriving a </a:t>
                </a:r>
                <a:r>
                  <a:rPr lang="en-US" dirty="0"/>
                  <a:t>geometric relationship </a:t>
                </a:r>
                <a:r>
                  <a:rPr lang="en-US" dirty="0" smtClean="0"/>
                  <a:t>between an </a:t>
                </a:r>
                <a:r>
                  <a:rPr lang="en-US" dirty="0"/>
                  <a:t>edge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&amp; corresponding </a:t>
                </a:r>
                <a:r>
                  <a:rPr lang="en-US" dirty="0"/>
                  <a:t>edge </a:t>
                </a:r>
                <a:r>
                  <a:rPr lang="en-US" dirty="0" smtClean="0"/>
                  <a:t>line or a planar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and the corresponding planar patch.</a:t>
                </a:r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Combining we get:</a:t>
                </a:r>
              </a:p>
              <a:p>
                <a:r>
                  <a:rPr lang="en-US" dirty="0" smtClean="0"/>
                  <a:t>Finally solving the </a:t>
                </a:r>
                <a:r>
                  <a:rPr lang="en-US" dirty="0"/>
                  <a:t>lidar motion with the </a:t>
                </a:r>
                <a:r>
                  <a:rPr lang="en-US" dirty="0" smtClean="0"/>
                  <a:t>Levenberg Marquardt method, a nonlinear optimization algorithm to minimize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6111" y="1519708"/>
                <a:ext cx="10880482" cy="4728692"/>
              </a:xfrm>
              <a:blipFill rotWithShape="0">
                <a:blip r:embed="rId2"/>
                <a:stretch>
                  <a:fillRect l="-616" t="-644" r="-5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510" y="2330333"/>
            <a:ext cx="4382811" cy="495676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3" y="3535823"/>
            <a:ext cx="3999359" cy="496736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736" y="3641296"/>
            <a:ext cx="4165844" cy="486234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954" y="4379459"/>
            <a:ext cx="1832795" cy="469196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370" y="5715134"/>
            <a:ext cx="5471288" cy="47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97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751" y="504234"/>
            <a:ext cx="9404723" cy="989716"/>
          </a:xfrm>
        </p:spPr>
        <p:txBody>
          <a:bodyPr/>
          <a:lstStyle/>
          <a:p>
            <a:pPr algn="ctr"/>
            <a:r>
              <a:rPr lang="en-US" b="1" dirty="0" smtClean="0"/>
              <a:t>ALGORITHM 1: LIDAR ODOMETRY</a:t>
            </a:r>
            <a:endParaRPr lang="en-US" b="1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" t="10620" r="-1"/>
          <a:stretch/>
        </p:blipFill>
        <p:spPr>
          <a:xfrm>
            <a:off x="738966" y="1757648"/>
            <a:ext cx="5417135" cy="3668913"/>
          </a:xfr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34" y="2093873"/>
            <a:ext cx="5069405" cy="299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9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45017"/>
          </a:xfrm>
        </p:spPr>
        <p:txBody>
          <a:bodyPr/>
          <a:lstStyle/>
          <a:p>
            <a:pPr algn="ctr"/>
            <a:r>
              <a:rPr lang="en-US" dirty="0" smtClean="0"/>
              <a:t>LiDAR MAPPING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197736"/>
                <a:ext cx="9560395" cy="5318974"/>
              </a:xfrm>
            </p:spPr>
            <p:txBody>
              <a:bodyPr/>
              <a:lstStyle/>
              <a:p>
                <a:r>
                  <a:rPr lang="en-US" dirty="0" smtClean="0"/>
                  <a:t>Runs </a:t>
                </a:r>
                <a:r>
                  <a:rPr lang="en-US" dirty="0"/>
                  <a:t>at a lower frequency </a:t>
                </a:r>
                <a:r>
                  <a:rPr lang="en-US" dirty="0" smtClean="0"/>
                  <a:t>then the </a:t>
                </a:r>
                <a:r>
                  <a:rPr lang="en-US" dirty="0"/>
                  <a:t>odometry algorithm, and is called only once per </a:t>
                </a:r>
                <a:r>
                  <a:rPr lang="en-US" dirty="0" smtClean="0"/>
                  <a:t>sweep</a:t>
                </a:r>
              </a:p>
              <a:p>
                <a:r>
                  <a:rPr lang="en-US" dirty="0"/>
                  <a:t>At the end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 + 1</m:t>
                            </m:r>
                          </m:e>
                        </m:d>
                      </m:e>
                      <m:sup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sweep, </a:t>
                </a:r>
                <a:r>
                  <a:rPr lang="en-US" dirty="0"/>
                  <a:t>the lidar odometry </a:t>
                </a:r>
                <a:r>
                  <a:rPr lang="en-US" dirty="0" smtClean="0"/>
                  <a:t>generates a </a:t>
                </a:r>
                <a:r>
                  <a:rPr lang="en-US" dirty="0"/>
                  <a:t>undistorted point cloud,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and </a:t>
                </a:r>
                <a:r>
                  <a:rPr lang="en-US" dirty="0"/>
                  <a:t>simultaneously a </a:t>
                </a:r>
                <a:r>
                  <a:rPr lang="en-US" dirty="0" smtClean="0"/>
                  <a:t>pose </a:t>
                </a:r>
                <a:r>
                  <a:rPr lang="en-US" dirty="0"/>
                  <a:t>transform,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en-US" dirty="0" smtClean="0"/>
                  <a:t>, containing </a:t>
                </a:r>
                <a:r>
                  <a:rPr lang="en-US" dirty="0"/>
                  <a:t>the lidar motion during the </a:t>
                </a:r>
                <a:r>
                  <a:rPr lang="en-US" dirty="0" smtClean="0"/>
                  <a:t>sweep,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mapping algorithm matches </a:t>
                </a:r>
                <a:r>
                  <a:rPr lang="en-US" dirty="0" smtClean="0"/>
                  <a:t>and registers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in </a:t>
                </a:r>
                <a:r>
                  <a:rPr lang="en-US" dirty="0"/>
                  <a:t>the world coordinates, </a:t>
                </a:r>
                <a:r>
                  <a:rPr lang="en-US" i="1" dirty="0"/>
                  <a:t>{</a:t>
                </a:r>
                <a:r>
                  <a:rPr lang="en-US" i="1" dirty="0" smtClean="0"/>
                  <a:t>W}</a:t>
                </a: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/>
                  <a:t> : </a:t>
                </a:r>
                <a:r>
                  <a:rPr lang="en-US" dirty="0" smtClean="0"/>
                  <a:t>Point cloud </a:t>
                </a:r>
                <a:r>
                  <a:rPr lang="en-US" dirty="0"/>
                  <a:t>on the map, accumulated until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sweep</a:t>
                </a: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i="1" dirty="0" smtClean="0"/>
                  <a:t> : </a:t>
                </a:r>
                <a:r>
                  <a:rPr lang="en-US" dirty="0"/>
                  <a:t>B</a:t>
                </a:r>
                <a:r>
                  <a:rPr lang="en-US" dirty="0" smtClean="0"/>
                  <a:t>e </a:t>
                </a:r>
                <a:r>
                  <a:rPr lang="en-US" dirty="0"/>
                  <a:t>the pose of the lidar on the map at the end </a:t>
                </a:r>
                <a:r>
                  <a:rPr lang="en-US" dirty="0" smtClean="0"/>
                  <a:t>of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sweep,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197736"/>
                <a:ext cx="9560395" cy="5318974"/>
              </a:xfrm>
              <a:blipFill rotWithShape="0">
                <a:blip r:embed="rId2"/>
                <a:stretch>
                  <a:fillRect l="-319" t="-5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643" y="4841645"/>
            <a:ext cx="4219731" cy="155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33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MAPPING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30311" y="1300766"/>
                <a:ext cx="9994004" cy="4997003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With the outputs from the lidar odometry, the mapping algorithm </a:t>
                </a:r>
                <a:r>
                  <a:rPr lang="en-US" dirty="0"/>
                  <a:t>extents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for one sweep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+2</m:t>
                        </m:r>
                      </m:sub>
                    </m:sSub>
                  </m:oMath>
                </a14:m>
                <a:r>
                  <a:rPr lang="en-US" dirty="0" smtClean="0"/>
                  <a:t>, to obtain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and projects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into the world coordinates</a:t>
                </a:r>
                <a:r>
                  <a:rPr lang="en-US" dirty="0" smtClean="0"/>
                  <a:t>, </a:t>
                </a:r>
                <a:r>
                  <a:rPr lang="en-US" i="1" dirty="0" smtClean="0"/>
                  <a:t>{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i="1" dirty="0"/>
                  <a:t>}</a:t>
                </a:r>
                <a:r>
                  <a:rPr lang="en-US" dirty="0"/>
                  <a:t>, denoted as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. </a:t>
                </a:r>
                <a:r>
                  <a:rPr lang="en-US" dirty="0"/>
                  <a:t>Next, the algorithm matches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by optimizing the lidar pose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:r>
                  <a:rPr lang="en-US" sz="2200" b="1" dirty="0"/>
                  <a:t>C</a:t>
                </a:r>
                <a:r>
                  <a:rPr lang="en-US" sz="2200" b="1" dirty="0" smtClean="0"/>
                  <a:t>orrespondences </a:t>
                </a:r>
                <a:r>
                  <a:rPr lang="en-US" sz="2200" b="1" dirty="0"/>
                  <a:t>for the feature </a:t>
                </a:r>
                <a:r>
                  <a:rPr lang="en-US" sz="2200" b="1" dirty="0" smtClean="0"/>
                  <a:t>points of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2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200" b="1" dirty="0" smtClean="0"/>
                  <a:t>, with the map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𝑸</m:t>
                        </m:r>
                      </m:e>
                      <m:sub>
                        <m:r>
                          <a:rPr lang="en-US" sz="22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2200" b="1" dirty="0" smtClean="0"/>
                  <a:t>:</a:t>
                </a:r>
              </a:p>
              <a:p>
                <a:r>
                  <a:rPr lang="en-US" dirty="0"/>
                  <a:t>we store the </a:t>
                </a:r>
                <a:r>
                  <a:rPr lang="en-US" dirty="0" smtClean="0"/>
                  <a:t>point cloud </a:t>
                </a:r>
                <a:r>
                  <a:rPr lang="en-US" dirty="0"/>
                  <a:t>on the map,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in 10m cubic </a:t>
                </a:r>
                <a:r>
                  <a:rPr lang="en-US" dirty="0" smtClean="0"/>
                  <a:t>areas and </a:t>
                </a:r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points in</a:t>
                </a:r>
                <a:br>
                  <a:rPr lang="en-US" dirty="0"/>
                </a:br>
                <a:r>
                  <a:rPr lang="en-US" dirty="0"/>
                  <a:t>the cubes that intersect with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 are extracted and </a:t>
                </a:r>
                <a:r>
                  <a:rPr lang="en-US" dirty="0" smtClean="0"/>
                  <a:t>stored</a:t>
                </a:r>
              </a:p>
              <a:p>
                <a:r>
                  <a:rPr lang="en-US" sz="2200" dirty="0"/>
                  <a:t>We find the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2200" i="1" dirty="0"/>
                  <a:t> </a:t>
                </a:r>
                <a:r>
                  <a:rPr lang="en-US" sz="2200" dirty="0"/>
                  <a:t>within </a:t>
                </a:r>
                <a:r>
                  <a:rPr lang="en-US" sz="2200" dirty="0" smtClean="0"/>
                  <a:t>a certain </a:t>
                </a:r>
                <a:r>
                  <a:rPr lang="en-US" sz="2200" dirty="0"/>
                  <a:t>region around the feature </a:t>
                </a:r>
                <a:r>
                  <a:rPr lang="en-US" sz="2200" dirty="0" smtClean="0"/>
                  <a:t>points.</a:t>
                </a:r>
                <a:br>
                  <a:rPr lang="en-US" sz="2200" dirty="0" smtClean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sup>
                    </m:sSup>
                  </m:oMath>
                </a14:m>
                <a:r>
                  <a:rPr lang="en-US" sz="2200" dirty="0" smtClean="0"/>
                  <a:t>: Set of surrounding  points around the feature points</a:t>
                </a:r>
              </a:p>
              <a:p>
                <a:r>
                  <a:rPr lang="en-US" sz="2200" dirty="0" smtClean="0"/>
                  <a:t>For </a:t>
                </a:r>
                <a:r>
                  <a:rPr lang="en-US" sz="2200" dirty="0"/>
                  <a:t>an edge point, we only keep points </a:t>
                </a:r>
                <a:r>
                  <a:rPr lang="en-US" sz="2200" dirty="0" smtClean="0"/>
                  <a:t>on edge </a:t>
                </a:r>
                <a:r>
                  <a:rPr lang="en-US" sz="2200" dirty="0"/>
                  <a:t>lines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p>
                        <m:r>
                          <a:rPr lang="en-US" sz="2200" i="1" dirty="0">
                            <a:latin typeface="Cambria Math" panose="02040503050406030204" pitchFamily="18" charset="0"/>
                          </a:rPr>
                          <m:t>’</m:t>
                        </m:r>
                      </m:sup>
                    </m:sSup>
                  </m:oMath>
                </a14:m>
                <a:r>
                  <a:rPr lang="en-US" sz="2200" dirty="0" smtClean="0"/>
                  <a:t>, </a:t>
                </a:r>
                <a:r>
                  <a:rPr lang="en-US" sz="2200" dirty="0"/>
                  <a:t>and for </a:t>
                </a:r>
                <a:r>
                  <a:rPr lang="en-US" sz="2200" dirty="0" smtClean="0"/>
                  <a:t>a planar </a:t>
                </a:r>
                <a:r>
                  <a:rPr lang="en-US" sz="2200" dirty="0"/>
                  <a:t>point, we only keep </a:t>
                </a:r>
                <a:r>
                  <a:rPr lang="en-US" sz="2200" dirty="0" smtClean="0"/>
                  <a:t>points on </a:t>
                </a:r>
                <a:r>
                  <a:rPr lang="en-US" sz="2200" dirty="0"/>
                  <a:t>planar patches. </a:t>
                </a:r>
                <a:endParaRPr lang="en-US" sz="2200" dirty="0" smtClean="0"/>
              </a:p>
              <a:p>
                <a:r>
                  <a:rPr lang="en-US" sz="2200" dirty="0" smtClean="0"/>
                  <a:t>Using PCA we find the orientation of the edge line or the planar patch</a:t>
                </a:r>
                <a:endParaRPr lang="en-US" sz="22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30311" y="1300766"/>
                <a:ext cx="9994004" cy="4997003"/>
              </a:xfrm>
              <a:blipFill rotWithShape="0">
                <a:blip r:embed="rId2"/>
                <a:stretch>
                  <a:fillRect l="-610" t="-488" r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6759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MAPPING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326524"/>
                <a:ext cx="8946541" cy="459990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200" b="1" dirty="0" smtClean="0"/>
                  <a:t>Optimization of the pose transformation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200" b="1" i="1" dirty="0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dirty="0" err="1" smtClean="0">
                            <a:latin typeface="Cambria Math" panose="02040503050406030204" pitchFamily="18" charset="0"/>
                          </a:rPr>
                          <m:t>𝒕𝒉</m:t>
                        </m:r>
                      </m:sup>
                    </m:sSup>
                  </m:oMath>
                </a14:m>
                <a:r>
                  <a:rPr lang="en-US" sz="2200" b="1" dirty="0" smtClean="0"/>
                  <a:t>  sweep:</a:t>
                </a:r>
              </a:p>
              <a:p>
                <a:r>
                  <a:rPr lang="en-US" dirty="0" smtClean="0"/>
                  <a:t>Similar to lidar odometry we minimize the distance of the feature points from their correspondences using Levenberg Marquardt method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326524"/>
                <a:ext cx="8946541" cy="4599903"/>
              </a:xfrm>
              <a:blipFill rotWithShape="0">
                <a:blip r:embed="rId2"/>
                <a:stretch>
                  <a:fillRect l="-886" t="-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77" y="2727054"/>
            <a:ext cx="3666989" cy="790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390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3" y="1853249"/>
            <a:ext cx="5212234" cy="29416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746" y="1943400"/>
            <a:ext cx="6078094" cy="285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08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974" y="1326501"/>
            <a:ext cx="7424694" cy="4722510"/>
          </a:xfrm>
        </p:spPr>
      </p:pic>
    </p:spTree>
    <p:extLst>
      <p:ext uri="{BB962C8B-B14F-4D97-AF65-F5344CB8AC3E}">
        <p14:creationId xmlns:p14="http://schemas.microsoft.com/office/powerpoint/2010/main" val="161519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19708"/>
            <a:ext cx="8946541" cy="4728692"/>
          </a:xfrm>
        </p:spPr>
        <p:txBody>
          <a:bodyPr/>
          <a:lstStyle/>
          <a:p>
            <a:r>
              <a:rPr lang="en-US" dirty="0" err="1" smtClean="0"/>
              <a:t>Ji</a:t>
            </a:r>
            <a:r>
              <a:rPr lang="en-US" dirty="0" smtClean="0"/>
              <a:t> Zhang and </a:t>
            </a:r>
            <a:r>
              <a:rPr lang="en-US" dirty="0" err="1" smtClean="0"/>
              <a:t>Sanjiv</a:t>
            </a:r>
            <a:r>
              <a:rPr lang="en-US" dirty="0"/>
              <a:t> Singh “LOAM: Lidar Odometry and Mapping in </a:t>
            </a:r>
            <a:r>
              <a:rPr lang="en-US" dirty="0" smtClean="0"/>
              <a:t>Real-time”</a:t>
            </a:r>
          </a:p>
          <a:p>
            <a:r>
              <a:rPr lang="en-US" dirty="0" err="1">
                <a:hlinkClick r:id="rId2"/>
              </a:rPr>
              <a:t>Github</a:t>
            </a:r>
            <a:r>
              <a:rPr lang="en-US" dirty="0">
                <a:hlinkClick r:id="rId2"/>
              </a:rPr>
              <a:t> Source: </a:t>
            </a:r>
            <a:r>
              <a:rPr lang="en-US" dirty="0" smtClean="0">
                <a:hlinkClick r:id="rId2"/>
              </a:rPr>
              <a:t/>
            </a:r>
            <a:br>
              <a:rPr lang="en-US" dirty="0" smtClean="0">
                <a:hlinkClick r:id="rId2"/>
              </a:rPr>
            </a:b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github.com/daobilige-su/loam_back_and_forth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wiki.ros.org/loam_back_and_forth</a:t>
            </a:r>
            <a:endParaRPr lang="en-US" dirty="0" smtClean="0"/>
          </a:p>
          <a:p>
            <a:r>
              <a:rPr lang="en-US" dirty="0"/>
              <a:t>Datasets:</a:t>
            </a:r>
            <a:br>
              <a:rPr lang="en-US" dirty="0"/>
            </a:br>
            <a:r>
              <a:rPr lang="en-US" dirty="0" smtClean="0">
                <a:hlinkClick r:id="rId4"/>
              </a:rPr>
              <a:t>Staircase Dataset</a:t>
            </a:r>
            <a:r>
              <a:rPr lang="en-US" dirty="0" smtClean="0"/>
              <a:t>	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Indoor Outdoor Dataset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3211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9606" y="1455313"/>
            <a:ext cx="9154856" cy="4818843"/>
          </a:xfrm>
        </p:spPr>
        <p:txBody>
          <a:bodyPr>
            <a:normAutofit/>
          </a:bodyPr>
          <a:lstStyle/>
          <a:p>
            <a:r>
              <a:rPr lang="en-US" dirty="0" smtClean="0"/>
              <a:t>LOAM: A real-time </a:t>
            </a:r>
            <a:r>
              <a:rPr lang="en-US" dirty="0"/>
              <a:t>method for odometry </a:t>
            </a:r>
            <a:r>
              <a:rPr lang="en-US" dirty="0" smtClean="0"/>
              <a:t>and mapping </a:t>
            </a:r>
            <a:r>
              <a:rPr lang="en-US" dirty="0"/>
              <a:t>using range measurements from a 2-axis </a:t>
            </a:r>
            <a:r>
              <a:rPr lang="en-US" dirty="0" smtClean="0"/>
              <a:t>LiDAR moving in 6-DOF</a:t>
            </a:r>
          </a:p>
          <a:p>
            <a:r>
              <a:rPr lang="en-US" dirty="0" smtClean="0"/>
              <a:t>This achieves </a:t>
            </a:r>
            <a:r>
              <a:rPr lang="en-US" dirty="0"/>
              <a:t>both low-drift and low-computational complexity without the need for high accuracy ranging or </a:t>
            </a:r>
            <a:r>
              <a:rPr lang="en-US" dirty="0" smtClean="0"/>
              <a:t>inertial measurements</a:t>
            </a:r>
          </a:p>
          <a:p>
            <a:r>
              <a:rPr lang="en-US" dirty="0" smtClean="0"/>
              <a:t>Division of complex </a:t>
            </a:r>
            <a:r>
              <a:rPr lang="en-US" dirty="0"/>
              <a:t>problem of simultaneous localization and</a:t>
            </a:r>
            <a:br>
              <a:rPr lang="en-US" dirty="0"/>
            </a:br>
            <a:r>
              <a:rPr lang="en-US" dirty="0" smtClean="0"/>
              <a:t>mapping in two algorithms:</a:t>
            </a:r>
            <a:br>
              <a:rPr lang="en-US" dirty="0" smtClean="0"/>
            </a:br>
            <a:r>
              <a:rPr lang="en-US" dirty="0" smtClean="0"/>
              <a:t>		1. Odometry at high frequency</a:t>
            </a:r>
            <a:br>
              <a:rPr lang="en-US" dirty="0" smtClean="0"/>
            </a:br>
            <a:r>
              <a:rPr lang="en-US" dirty="0" smtClean="0"/>
              <a:t>		2. </a:t>
            </a:r>
            <a:r>
              <a:rPr lang="en-US" dirty="0"/>
              <a:t>M</a:t>
            </a:r>
            <a:r>
              <a:rPr lang="en-US" dirty="0" smtClean="0"/>
              <a:t>atching </a:t>
            </a:r>
            <a:r>
              <a:rPr lang="en-US" dirty="0"/>
              <a:t>and registration of the </a:t>
            </a:r>
            <a:r>
              <a:rPr lang="en-US" dirty="0" smtClean="0"/>
              <a:t>point cloud at low frequency</a:t>
            </a:r>
            <a:endParaRPr lang="en-US" dirty="0"/>
          </a:p>
          <a:p>
            <a:r>
              <a:rPr lang="en-US" dirty="0"/>
              <a:t>The parallel algorithm structure </a:t>
            </a:r>
            <a:r>
              <a:rPr lang="en-US" dirty="0" smtClean="0"/>
              <a:t>ensures feasibility </a:t>
            </a:r>
            <a:r>
              <a:rPr lang="en-US" dirty="0"/>
              <a:t>of the problem to be solved in real-time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2867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362566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LiDAR Hardware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4293" y="1152983"/>
                <a:ext cx="8946541" cy="4702934"/>
              </a:xfrm>
            </p:spPr>
            <p:txBody>
              <a:bodyPr/>
              <a:lstStyle/>
              <a:p>
                <a:r>
                  <a:rPr lang="en-US" dirty="0" smtClean="0"/>
                  <a:t>Custom </a:t>
                </a:r>
                <a:r>
                  <a:rPr lang="en-US" dirty="0"/>
                  <a:t>built 3D lidar based on a Hokuyo UTM-30LX </a:t>
                </a:r>
                <a:r>
                  <a:rPr lang="en-US" dirty="0" smtClean="0"/>
                  <a:t>laser scanner</a:t>
                </a:r>
                <a:endParaRPr lang="en-US" dirty="0"/>
              </a:p>
              <a:p>
                <a:r>
                  <a:rPr lang="en-US" dirty="0"/>
                  <a:t>The laser scanner has a field </a:t>
                </a:r>
                <a:r>
                  <a:rPr lang="en-US" dirty="0" smtClean="0"/>
                  <a:t>of view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resolution and 40 lines/sec scan </a:t>
                </a:r>
                <a:r>
                  <a:rPr lang="en-US" dirty="0" smtClean="0"/>
                  <a:t>rate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laser scanner is connected to a motor, which is controlled</a:t>
                </a:r>
                <a:br>
                  <a:rPr lang="en-US" dirty="0"/>
                </a:br>
                <a:r>
                  <a:rPr lang="en-US" dirty="0"/>
                  <a:t>to rotate at an angular speed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180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i="1" dirty="0"/>
                  <a:t>/s </a:t>
                </a:r>
                <a:r>
                  <a:rPr lang="en-US" dirty="0"/>
                  <a:t>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with the horizontal orientation of the laser scanner as </a:t>
                </a:r>
                <a:r>
                  <a:rPr lang="en-US" dirty="0" smtClean="0"/>
                  <a:t>zero</a:t>
                </a:r>
              </a:p>
              <a:p>
                <a:r>
                  <a:rPr lang="en-US" dirty="0"/>
                  <a:t>An onboard encoder measures the </a:t>
                </a:r>
                <a:r>
                  <a:rPr lang="en-US" dirty="0" smtClean="0"/>
                  <a:t>motor rotation </a:t>
                </a:r>
                <a:r>
                  <a:rPr lang="en-US" dirty="0"/>
                  <a:t>angle with a resolution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0.25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◦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4293" y="1152983"/>
                <a:ext cx="8946541" cy="4702934"/>
              </a:xfrm>
              <a:blipFill rotWithShape="0">
                <a:blip r:embed="rId2"/>
                <a:stretch>
                  <a:fillRect l="-272" t="-648" r="-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831" y="4005464"/>
            <a:ext cx="3781610" cy="2342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71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378039"/>
                <a:ext cx="8946541" cy="487036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ASSUMPTIONS:</a:t>
                </a:r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LiDAR is pre calibrated</a:t>
                </a:r>
              </a:p>
              <a:p>
                <a:r>
                  <a:rPr lang="en-US" dirty="0"/>
                  <a:t>T</a:t>
                </a:r>
                <a:r>
                  <a:rPr lang="en-US" dirty="0" smtClean="0"/>
                  <a:t>he </a:t>
                </a:r>
                <a:r>
                  <a:rPr lang="en-US" dirty="0"/>
                  <a:t>angular </a:t>
                </a:r>
                <a:r>
                  <a:rPr lang="en-US" dirty="0" smtClean="0"/>
                  <a:t>and linear </a:t>
                </a:r>
                <a:r>
                  <a:rPr lang="en-US" dirty="0"/>
                  <a:t>velocities of the lidar are smooth and continuous </a:t>
                </a:r>
                <a:r>
                  <a:rPr lang="en-US" dirty="0" smtClean="0"/>
                  <a:t>over time</a:t>
                </a:r>
                <a:r>
                  <a:rPr lang="en-US" dirty="0"/>
                  <a:t>, without abrupt </a:t>
                </a:r>
                <a:r>
                  <a:rPr lang="en-US" dirty="0" smtClean="0"/>
                  <a:t>changes.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NOTATIONS: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: </a:t>
                </a:r>
                <a:r>
                  <a:rPr lang="en-US" dirty="0"/>
                  <a:t>P</a:t>
                </a:r>
                <a:r>
                  <a:rPr lang="en-US" dirty="0"/>
                  <a:t>oint </a:t>
                </a:r>
                <a:r>
                  <a:rPr lang="en-US" dirty="0"/>
                  <a:t>cloud perceived during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sweep</a:t>
                </a:r>
                <a:endParaRPr lang="en-US" b="1" dirty="0" smtClean="0"/>
              </a:p>
              <a:p>
                <a:r>
                  <a:rPr lang="en-US" dirty="0"/>
                  <a:t>Lidar coordinate system </a:t>
                </a:r>
                <a:r>
                  <a:rPr lang="en-US" i="1" dirty="0"/>
                  <a:t>{L} </a:t>
                </a:r>
                <a:r>
                  <a:rPr lang="en-US" dirty="0" smtClean="0"/>
                  <a:t>:</a:t>
                </a:r>
                <a:br>
                  <a:rPr lang="en-US" dirty="0" smtClean="0"/>
                </a:br>
                <a:r>
                  <a:rPr lang="en-US" dirty="0" smtClean="0"/>
                  <a:t>Origin </a:t>
                </a:r>
                <a:r>
                  <a:rPr lang="en-US" dirty="0"/>
                  <a:t>at the geometric center of the </a:t>
                </a:r>
                <a:r>
                  <a:rPr lang="en-US" dirty="0" smtClean="0"/>
                  <a:t>lidar.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The </a:t>
                </a:r>
                <a:r>
                  <a:rPr lang="en-US" i="1" dirty="0"/>
                  <a:t>X</a:t>
                </a:r>
                <a:r>
                  <a:rPr lang="en-US" i="1" dirty="0" smtClean="0"/>
                  <a:t>-</a:t>
                </a:r>
                <a:r>
                  <a:rPr lang="en-US" dirty="0" smtClean="0"/>
                  <a:t>axis </a:t>
                </a:r>
                <a:r>
                  <a:rPr lang="en-US" dirty="0"/>
                  <a:t>is pointing to the left, the </a:t>
                </a:r>
                <a:r>
                  <a:rPr lang="en-US" i="1" dirty="0"/>
                  <a:t>Y</a:t>
                </a:r>
                <a:r>
                  <a:rPr lang="en-US" dirty="0" smtClean="0"/>
                  <a:t>-axis </a:t>
                </a:r>
                <a:r>
                  <a:rPr lang="en-US" dirty="0"/>
                  <a:t>is pointing upward,</a:t>
                </a:r>
                <a:br>
                  <a:rPr lang="en-US" dirty="0"/>
                </a:br>
                <a:r>
                  <a:rPr lang="en-US" dirty="0"/>
                  <a:t>and the </a:t>
                </a:r>
                <a:r>
                  <a:rPr lang="en-US" i="1" dirty="0"/>
                  <a:t>Z</a:t>
                </a:r>
                <a:r>
                  <a:rPr lang="en-US" dirty="0" smtClean="0"/>
                  <a:t>-axis </a:t>
                </a:r>
                <a:r>
                  <a:rPr lang="en-US" dirty="0"/>
                  <a:t>is pointing </a:t>
                </a:r>
                <a:r>
                  <a:rPr lang="en-US" dirty="0" smtClean="0"/>
                  <a:t>forward.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The coordinates of </a:t>
                </a:r>
                <a:r>
                  <a:rPr lang="en-US" dirty="0" smtClean="0"/>
                  <a:t>a point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denoted as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endParaRPr lang="en-US" b="1" dirty="0" smtClean="0"/>
              </a:p>
              <a:p>
                <a:r>
                  <a:rPr lang="en-US" dirty="0"/>
                  <a:t>World coordinate system </a:t>
                </a:r>
                <a:r>
                  <a:rPr lang="en-US" i="1" dirty="0"/>
                  <a:t>{W </a:t>
                </a:r>
                <a:r>
                  <a:rPr lang="en-US" i="1" dirty="0" smtClean="0"/>
                  <a:t>}</a:t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 smtClean="0"/>
                  <a:t>coincides </a:t>
                </a:r>
                <a:r>
                  <a:rPr lang="en-US" dirty="0"/>
                  <a:t>with </a:t>
                </a:r>
                <a:r>
                  <a:rPr lang="en-US" i="1" dirty="0"/>
                  <a:t>{L} </a:t>
                </a:r>
                <a:r>
                  <a:rPr lang="en-US" dirty="0"/>
                  <a:t>at the initial position. The coordinates of 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in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en-US" i="1" dirty="0" err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</m:sup>
                    </m:sSubSup>
                  </m:oMath>
                </a14:m>
                <a:r>
                  <a:rPr lang="en-US" dirty="0" smtClean="0"/>
                  <a:t>.</a:t>
                </a:r>
                <a:r>
                  <a:rPr lang="en-US" b="1" dirty="0"/>
                  <a:t/>
                </a:r>
                <a:br>
                  <a:rPr lang="en-US" b="1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378039"/>
                <a:ext cx="8946541" cy="4870361"/>
              </a:xfrm>
              <a:blipFill rotWithShape="0">
                <a:blip r:embed="rId2"/>
                <a:stretch>
                  <a:fillRect l="-681" t="-1252" r="-1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23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Software System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856" y="1430293"/>
            <a:ext cx="9916733" cy="231746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46111" y="4159875"/>
                <a:ext cx="10663707" cy="18004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900" dirty="0" smtClean="0"/>
                  <a:t>The lidar </a:t>
                </a:r>
                <a:r>
                  <a:rPr lang="en-US" sz="1900" dirty="0"/>
                  <a:t>odometry takes the point cloud and computes the </a:t>
                </a:r>
                <a:r>
                  <a:rPr lang="en-US" sz="1900" dirty="0" smtClean="0"/>
                  <a:t>motion of </a:t>
                </a:r>
                <a:r>
                  <a:rPr lang="en-US" sz="1900" dirty="0"/>
                  <a:t>the lidar between two consecutive </a:t>
                </a:r>
                <a:r>
                  <a:rPr lang="en-US" sz="1900" dirty="0" smtClean="0"/>
                  <a:t>sweeps</a:t>
                </a:r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endParaRPr lang="en-US" sz="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900" dirty="0"/>
                  <a:t>The </a:t>
                </a:r>
                <a:r>
                  <a:rPr lang="en-US" sz="1900" dirty="0" smtClean="0"/>
                  <a:t>estimated motion </a:t>
                </a:r>
                <a:r>
                  <a:rPr lang="en-US" sz="1900" dirty="0"/>
                  <a:t>is used to correct distortion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9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90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90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800" dirty="0" smtClean="0"/>
                  <a:t/>
                </a:r>
                <a:br>
                  <a:rPr lang="en-US" sz="800" dirty="0" smtClean="0"/>
                </a:br>
                <a:endParaRPr lang="en-US" sz="800" dirty="0" smtClean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900" dirty="0"/>
                  <a:t>The outputs are further </a:t>
                </a:r>
                <a:r>
                  <a:rPr lang="en-US" sz="1900" dirty="0" smtClean="0"/>
                  <a:t>processed by </a:t>
                </a:r>
                <a:r>
                  <a:rPr lang="en-US" sz="1900" dirty="0"/>
                  <a:t>lidar mapping, which matches and registers the </a:t>
                </a:r>
                <a:r>
                  <a:rPr lang="en-US" sz="1900" dirty="0" smtClean="0"/>
                  <a:t>undistorted cloud </a:t>
                </a:r>
                <a:r>
                  <a:rPr lang="en-US" sz="1900" dirty="0"/>
                  <a:t>onto a </a:t>
                </a:r>
                <a:r>
                  <a:rPr lang="en-US" sz="1900" dirty="0" smtClean="0"/>
                  <a:t>map</a:t>
                </a:r>
                <a:endParaRPr lang="en-US" sz="19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111" y="4159875"/>
                <a:ext cx="10663707" cy="1800493"/>
              </a:xfrm>
              <a:prstGeom prst="rect">
                <a:avLst/>
              </a:prstGeom>
              <a:blipFill rotWithShape="0">
                <a:blip r:embed="rId3"/>
                <a:stretch>
                  <a:fillRect l="-457" t="-1689" b="-4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8067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LiDAR ODOMETRY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249252"/>
                <a:ext cx="8946541" cy="499914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FEATURE POINT EXTRACTION:</a:t>
                </a:r>
              </a:p>
              <a:p>
                <a:r>
                  <a:rPr lang="en-US" dirty="0" smtClean="0"/>
                  <a:t>Feature Point: Sharp Edges and Planar surface patches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a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 </m:t>
                    </m:r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/>
                  <a:t>, and let </a:t>
                </a:r>
                <a:r>
                  <a:rPr lang="en-US" b="1" i="1" dirty="0"/>
                  <a:t>S</a:t>
                </a:r>
                <a:r>
                  <a:rPr lang="en-US" i="1" dirty="0" smtClean="0"/>
                  <a:t> </a:t>
                </a:r>
                <a:r>
                  <a:rPr lang="en-US" dirty="0"/>
                  <a:t>be </a:t>
                </a:r>
                <a:r>
                  <a:rPr lang="en-US" dirty="0" smtClean="0"/>
                  <a:t>the set </a:t>
                </a:r>
                <a:r>
                  <a:rPr lang="en-US" dirty="0"/>
                  <a:t>of consecutive </a:t>
                </a:r>
                <a:r>
                  <a:rPr lang="en-US" dirty="0" smtClean="0"/>
                  <a:t>points of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/>
                  <a:t>returned by the laser scanner </a:t>
                </a:r>
                <a:r>
                  <a:rPr lang="en-US" dirty="0" smtClean="0"/>
                  <a:t>in the </a:t>
                </a:r>
                <a:r>
                  <a:rPr lang="en-US" dirty="0"/>
                  <a:t>same </a:t>
                </a:r>
                <a:r>
                  <a:rPr lang="en-US" dirty="0" smtClean="0"/>
                  <a:t>scan</a:t>
                </a:r>
              </a:p>
              <a:p>
                <a:r>
                  <a:rPr lang="en-US" dirty="0"/>
                  <a:t>Define a </a:t>
                </a:r>
                <a:r>
                  <a:rPr lang="en-US" dirty="0" smtClean="0"/>
                  <a:t>term to </a:t>
                </a:r>
                <a:r>
                  <a:rPr lang="en-US" dirty="0"/>
                  <a:t>evaluate the smoothness of the local </a:t>
                </a:r>
                <a:r>
                  <a:rPr lang="en-US" dirty="0" smtClean="0"/>
                  <a:t>surface: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The points in a scan are sorted based on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values.</a:t>
                </a:r>
                <a:br>
                  <a:rPr lang="en-US" dirty="0" smtClean="0"/>
                </a:br>
                <a:r>
                  <a:rPr lang="en-US" dirty="0" smtClean="0"/>
                  <a:t>A point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can be selected as an edge or a planar point only if its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value is larger or smaller than a </a:t>
                </a:r>
                <a:r>
                  <a:rPr lang="en-US" dirty="0" smtClean="0"/>
                  <a:t>threshold respectively.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249252"/>
                <a:ext cx="8946541" cy="4999148"/>
              </a:xfrm>
              <a:blipFill rotWithShape="0">
                <a:blip r:embed="rId2"/>
                <a:stretch>
                  <a:fillRect l="-749" t="-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59" y="3457658"/>
            <a:ext cx="6800045" cy="11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6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LiDAR ODOMETRY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236372"/>
                <a:ext cx="9547516" cy="320683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FINDING FEATURE POINT CORRESPONDANCE: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: Starting time of the sweep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: Reprojected point cloud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to time stamp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: Set of edge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: Set of planar points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reprojected to the beginning of the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sweep</a:t>
                </a:r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reprojected to </a:t>
                </a:r>
                <a:r>
                  <a:rPr lang="en-US" dirty="0"/>
                  <a:t>the beginning of the </a:t>
                </a:r>
                <a14:m>
                  <m:oMath xmlns:m="http://schemas.openxmlformats.org/officeDocument/2006/math">
                    <m:r>
                      <a:rPr lang="en-US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1)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sweep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236372"/>
                <a:ext cx="9547516" cy="3206839"/>
              </a:xfrm>
              <a:blipFill rotWithShape="0">
                <a:blip r:embed="rId2"/>
                <a:stretch>
                  <a:fillRect l="-702" t="-1141" b="-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380" y="4553084"/>
            <a:ext cx="5156184" cy="168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6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ODOMETRY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120462"/>
                <a:ext cx="8946541" cy="512793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400" b="1" dirty="0" smtClean="0"/>
                  <a:t>FINDING FEATURE POINT CORRESPONDANCE</a:t>
                </a:r>
                <a:r>
                  <a:rPr lang="en-US" sz="2800" b="1" dirty="0" smtClean="0"/>
                  <a:t>:</a:t>
                </a:r>
                <a:endParaRPr lang="en-US" b="1" dirty="0" smtClean="0"/>
              </a:p>
              <a:p>
                <a:pPr marL="0" indent="0">
                  <a:buNone/>
                </a:pPr>
                <a:r>
                  <a:rPr lang="en-US" dirty="0" smtClean="0"/>
                  <a:t>For each point in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we are going to find the closest neighbor point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EDGE POINT: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∈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prstClr val="white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400" i="1">
                                <a:solidFill>
                                  <a:prstClr val="white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be the closest neighbor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/>
                  <a:t>, and 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be the closest neighbor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in the two consecutive scans to</a:t>
                </a:r>
                <a:br>
                  <a:rPr lang="en-US" dirty="0"/>
                </a:br>
                <a:r>
                  <a:rPr lang="en-US" dirty="0"/>
                  <a:t>the scan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 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forms the correspondence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/>
              </a:p>
              <a:p>
                <a:r>
                  <a:rPr lang="en-US" dirty="0"/>
                  <a:t>V</a:t>
                </a:r>
                <a:r>
                  <a:rPr lang="en-US" dirty="0" smtClean="0"/>
                  <a:t>erify </a:t>
                </a:r>
                <a:r>
                  <a:rPr lang="en-US" dirty="0"/>
                  <a:t>both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edge </a:t>
                </a:r>
                <a:r>
                  <a:rPr lang="en-US" dirty="0" smtClean="0"/>
                  <a:t>points by checking the </a:t>
                </a:r>
                <a:br>
                  <a:rPr lang="en-US" dirty="0" smtClean="0"/>
                </a:br>
                <a:r>
                  <a:rPr lang="en-US" dirty="0" smtClean="0"/>
                  <a:t>smoothness</a:t>
                </a:r>
                <a:r>
                  <a:rPr lang="en-US" dirty="0"/>
                  <a:t> </a:t>
                </a:r>
                <a:r>
                  <a:rPr lang="en-US" dirty="0" smtClean="0"/>
                  <a:t>of </a:t>
                </a:r>
                <a:r>
                  <a:rPr lang="en-US" dirty="0"/>
                  <a:t>the local surface</a:t>
                </a:r>
                <a:br>
                  <a:rPr lang="en-US" dirty="0"/>
                </a:br>
                <a:endParaRPr lang="en-US" b="1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120462"/>
                <a:ext cx="8946541" cy="5127937"/>
              </a:xfrm>
              <a:blipFill rotWithShape="0">
                <a:blip r:embed="rId2"/>
                <a:stretch>
                  <a:fillRect l="-1090" t="-1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295" y="4156732"/>
            <a:ext cx="3617719" cy="220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14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LiDAR ODOMETRY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03312" y="1146220"/>
                <a:ext cx="8946541" cy="5102179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 smtClean="0"/>
                  <a:t>FINDING FEATURE POINT CORRESPONDANCE</a:t>
                </a:r>
                <a:r>
                  <a:rPr lang="en-US" sz="2400" b="1" dirty="0" smtClean="0"/>
                  <a:t>:</a:t>
                </a:r>
              </a:p>
              <a:p>
                <a:pPr marL="0" indent="0">
                  <a:buNone/>
                </a:pPr>
                <a:r>
                  <a:rPr lang="en-US" sz="1800" b="1" dirty="0" smtClean="0"/>
                  <a:t>PLANAR POINT: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∈</m:t>
                    </m:r>
                    <m:acc>
                      <m:accPr>
                        <m:chr m:val="̃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planar patch is represented by three </a:t>
                </a:r>
                <a:r>
                  <a:rPr lang="en-US" dirty="0" smtClean="0"/>
                  <a:t>points</a:t>
                </a:r>
              </a:p>
              <a:p>
                <a:r>
                  <a:rPr lang="en-US" dirty="0"/>
                  <a:t>W</a:t>
                </a:r>
                <a:r>
                  <a:rPr lang="en-US" dirty="0" smtClean="0"/>
                  <a:t>e </a:t>
                </a:r>
                <a:r>
                  <a:rPr lang="en-US" dirty="0"/>
                  <a:t>find the closest neighbor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i="1" dirty="0" smtClean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denoted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. Then, we find another two points,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, as the closest neighbors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one in the same scan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the other in the two consecutive scans to the scan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To verify </a:t>
                </a:r>
                <a:r>
                  <a:rPr lang="en-US" dirty="0"/>
                  <a:t>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are all planar points, </a:t>
                </a:r>
                <a:r>
                  <a:rPr lang="en-US" dirty="0" smtClean="0"/>
                  <a:t>we</a:t>
                </a:r>
                <a:br>
                  <a:rPr lang="en-US" dirty="0" smtClean="0"/>
                </a:br>
                <a:r>
                  <a:rPr lang="en-US" dirty="0" smtClean="0"/>
                  <a:t>check again the </a:t>
                </a:r>
                <a:r>
                  <a:rPr lang="en-US" dirty="0"/>
                  <a:t>smoothness of the local surface</a:t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1600" dirty="0"/>
                  <a:t/>
                </a:r>
                <a:br>
                  <a:rPr lang="en-US" sz="1600" dirty="0"/>
                </a:br>
                <a:endParaRPr lang="en-US" sz="16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03312" y="1146220"/>
                <a:ext cx="8946541" cy="5102179"/>
              </a:xfrm>
              <a:blipFill rotWithShape="0">
                <a:blip r:embed="rId2"/>
                <a:stretch>
                  <a:fillRect l="-749" t="-956" r="-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947" y="4208372"/>
            <a:ext cx="3523357" cy="175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503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TM02836342[[fn=Ion]]</Template>
  <TotalTime>355</TotalTime>
  <Words>300</Words>
  <Application>Microsoft Office PowerPoint</Application>
  <PresentationFormat>Widescreen</PresentationFormat>
  <Paragraphs>109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Cambria Math</vt:lpstr>
      <vt:lpstr>Century Gothic</vt:lpstr>
      <vt:lpstr>Wingdings</vt:lpstr>
      <vt:lpstr>Wingdings 3</vt:lpstr>
      <vt:lpstr>Ion</vt:lpstr>
      <vt:lpstr> EE698G: Probabilistic Mobile Robotics LIDAR ODOMETRY AND MAPPING (LOAM)</vt:lpstr>
      <vt:lpstr>INTRODUCTION</vt:lpstr>
      <vt:lpstr>LiDAR Hardware</vt:lpstr>
      <vt:lpstr>FORMULATION</vt:lpstr>
      <vt:lpstr>Software System</vt:lpstr>
      <vt:lpstr>LiDAR ODOMETRY</vt:lpstr>
      <vt:lpstr>LiDAR ODOMETRY</vt:lpstr>
      <vt:lpstr>LiDAR ODOMETRY</vt:lpstr>
      <vt:lpstr>LiDAR ODOMETRY</vt:lpstr>
      <vt:lpstr>LiDAR ODOMETRY</vt:lpstr>
      <vt:lpstr>LiDAR ODOMETRY</vt:lpstr>
      <vt:lpstr>LiDAR ODOMETRY</vt:lpstr>
      <vt:lpstr>ALGORITHM 1: LIDAR ODOMETRY</vt:lpstr>
      <vt:lpstr>LiDAR MAPPING</vt:lpstr>
      <vt:lpstr>LiDAR MAPPING</vt:lpstr>
      <vt:lpstr>LiDAR MAPPING</vt:lpstr>
      <vt:lpstr>RESULTS</vt:lpstr>
      <vt:lpstr>RESULTS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EE698G: Probabilistic Mobile Robotics LIDAR ODOMETRY AND MAPPING (LOAM)</dc:title>
  <dc:creator>Aayush Dwivedi</dc:creator>
  <cp:lastModifiedBy>Aayush Dwivedi</cp:lastModifiedBy>
  <cp:revision>106</cp:revision>
  <dcterms:created xsi:type="dcterms:W3CDTF">2017-04-18T23:42:08Z</dcterms:created>
  <dcterms:modified xsi:type="dcterms:W3CDTF">2017-04-19T05:37:49Z</dcterms:modified>
</cp:coreProperties>
</file>