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Proxima Nova"/>
      <p:regular r:id="rId20"/>
      <p:bold r:id="rId21"/>
      <p:italic r:id="rId22"/>
      <p:boldItalic r:id="rId23"/>
    </p:embeddedFont>
    <p:embeddedFont>
      <p:font typeface="Alfa Slab One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regular.fntdata"/><Relationship Id="rId11" Type="http://schemas.openxmlformats.org/officeDocument/2006/relationships/slide" Target="slides/slide6.xml"/><Relationship Id="rId22" Type="http://schemas.openxmlformats.org/officeDocument/2006/relationships/font" Target="fonts/ProximaNova-italic.fntdata"/><Relationship Id="rId10" Type="http://schemas.openxmlformats.org/officeDocument/2006/relationships/slide" Target="slides/slide5.xml"/><Relationship Id="rId21" Type="http://schemas.openxmlformats.org/officeDocument/2006/relationships/font" Target="fonts/ProximaNova-bold.fntdata"/><Relationship Id="rId13" Type="http://schemas.openxmlformats.org/officeDocument/2006/relationships/slide" Target="slides/slide8.xml"/><Relationship Id="rId24" Type="http://schemas.openxmlformats.org/officeDocument/2006/relationships/font" Target="fonts/AlfaSlabOne-regular.fntdata"/><Relationship Id="rId12" Type="http://schemas.openxmlformats.org/officeDocument/2006/relationships/slide" Target="slides/slide7.xml"/><Relationship Id="rId23" Type="http://schemas.openxmlformats.org/officeDocument/2006/relationships/font" Target="fonts/ProximaNov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0cd15a17c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d0cd15a17c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Industry 4.0: Germany (2012)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0cd15a17c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d0cd15a17c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0cd15a17c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d0cd15a17c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2017: 3.3M non-fatal accidents reported  &gt;  8 future projection of extended workers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d136ccdb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d136ccdb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d0cd15a17c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d0cd15a17c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d0cd15a17c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d0cd15a17c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d0cd15a17c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d0cd15a17c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d0cd15a17c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d0cd15a17c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0cd15a17c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d0cd15a17c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0cd15a17c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d0cd15a17c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0cd15a17c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d0cd15a17c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d0cd15a17c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d0cd15a17c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WoS &amp; scopus literature searches: 128 papers related to AI-enabled PM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d0cd15a17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d0cd15a17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Literature review: Delay level predictions, Earned Value Management (fuzzy, NN), precise cost forecasts (eg. transmissions/highways),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Monitoring worksite data, RISK prediction: ML (decision tree, bayesian ML, ANNs, fuzzy-analytics)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ata.europa.eu/doi/10.2777/308407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ata.europa.eu/doi/10.2777/308407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researchgate.net/publication/309609488_Towards_an_Operator_40_Typology_A_Human-%20Centric_Perspective_on_the_Fourth_Industrial_Revolution_Technologies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hbr.org/2023/02/how-ai-will-transform-project-management" TargetMode="External"/><Relationship Id="rId4" Type="http://schemas.openxmlformats.org/officeDocument/2006/relationships/hyperlink" Target="https://www.pmi.org/learning/thought-leadership/ai-impact/shaping-the-future-of-project-management-with-ai" TargetMode="External"/><Relationship Id="rId10" Type="http://schemas.openxmlformats.org/officeDocument/2006/relationships/hyperlink" Target="https://www.researchgate.net/publication/309609488_Towards_an_Operator_40_Typology_A_Human-%20Centric_Perspective_on_the_Fourth_Industrial_Revolution_Technologies" TargetMode="External"/><Relationship Id="rId9" Type="http://schemas.openxmlformats.org/officeDocument/2006/relationships/hyperlink" Target="https://data.europa.eu/doi/10.2777/308407" TargetMode="External"/><Relationship Id="rId5" Type="http://schemas.openxmlformats.org/officeDocument/2006/relationships/hyperlink" Target="https://www.pmi.org/-/media/pmi/documents/public/pdf/artificial-intelligence/community-led-ai-and-project-management-report.pdf?rev=bca2428c1bbf4f6792f521a95333b4df" TargetMode="External"/><Relationship Id="rId6" Type="http://schemas.openxmlformats.org/officeDocument/2006/relationships/hyperlink" Target="https://www.oracle.com/corporate/pressrelease/oracle-adds-ai-smarts-031919.html" TargetMode="External"/><Relationship Id="rId7" Type="http://schemas.openxmlformats.org/officeDocument/2006/relationships/hyperlink" Target="https://goonline.io/blog/ai-project-management-software-the-future-is-now/" TargetMode="External"/><Relationship Id="rId8" Type="http://schemas.openxmlformats.org/officeDocument/2006/relationships/hyperlink" Target="https://www.mdpi.com/2076-3417/13/8/5014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hbr.org/2023/02/how-ai-will-transform-project-managemen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hbr.org/2023/02/how-ai-will-transform-project-managemen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hyperlink" Target="https://www.pmi.org/learning/thought-leadership/ai-impact/shaping-the-future-of-project-management-with-ai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pmi.org/-/media/pmi/documents/public/pdf/artificial-intelligence/community-led-ai-and-project-management-report.pdf?rev=bca2428c1bbf4f6792f521a95333b4df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https://www.pmi.org/learning/thought-leadership/ai-impact/shaping-the-future-of-project-management-with-ai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pmi.org/-/media/pmi/documents/public/pdf/artificial-intelligence/community-led-ai-and-project-management-report.pdf?rev=bca2428c1bbf4f6792f521a95333b4df" TargetMode="External"/><Relationship Id="rId4" Type="http://schemas.openxmlformats.org/officeDocument/2006/relationships/hyperlink" Target="https://www.oracle.com/corporate/pressrelease/oracle-adds-ai-smarts-031919.html" TargetMode="External"/><Relationship Id="rId5" Type="http://schemas.openxmlformats.org/officeDocument/2006/relationships/hyperlink" Target="https://goonline.io/blog/ai-project-management-software-the-future-is-now/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hyperlink" Target="https://www.mdpi.com/2076-3417/13/8/5014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mdpi.com/2076-3417/13/8/5014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Arial"/>
                <a:ea typeface="Arial"/>
                <a:cs typeface="Arial"/>
                <a:sym typeface="Arial"/>
              </a:rPr>
              <a:t>AI in Project Management</a:t>
            </a:r>
            <a:endParaRPr b="1" sz="5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165825"/>
            <a:ext cx="8520600" cy="7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Mandeep Singh</a:t>
            </a:r>
            <a:br>
              <a:rPr lang="en-GB"/>
            </a:br>
            <a:r>
              <a:rPr lang="en-GB" sz="1800"/>
              <a:t>(FIT5057: Project Management)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Industry 5.0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152475"/>
            <a:ext cx="5519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- Currently, adoption of digitization in </a:t>
            </a:r>
            <a:r>
              <a:rPr lang="en-GB" sz="1500" u="sng"/>
              <a:t>European</a:t>
            </a:r>
            <a:r>
              <a:rPr lang="en-GB" sz="1500"/>
              <a:t> industrial landscape is more </a:t>
            </a:r>
            <a:r>
              <a:rPr lang="en-GB" sz="1500" u="sng"/>
              <a:t>gradual than disruptive</a:t>
            </a:r>
            <a:r>
              <a:rPr lang="en-GB" sz="1500"/>
              <a:t> and uptake of technology is more </a:t>
            </a:r>
            <a:r>
              <a:rPr lang="en-GB" sz="1500" u="sng"/>
              <a:t>linear than exponential. </a:t>
            </a:r>
            <a:endParaRPr sz="1500"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/>
              <a:t>- Industry 5.0 </a:t>
            </a:r>
            <a:r>
              <a:rPr baseline="30000" lang="en-GB" sz="1500"/>
              <a:t>[6]</a:t>
            </a:r>
            <a:r>
              <a:rPr lang="en-GB" sz="1500"/>
              <a:t> promises of advanced digitalisation, big data &amp; Artificial Intelligence.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500"/>
              <a:t>Using </a:t>
            </a:r>
            <a:r>
              <a:rPr lang="en-GB" sz="1500"/>
              <a:t>rapid</a:t>
            </a:r>
            <a:r>
              <a:rPr lang="en-GB" sz="1500"/>
              <a:t> enhancement &amp; improvisations in technology:</a:t>
            </a:r>
            <a:br>
              <a:rPr lang="en-GB" sz="1500"/>
            </a:br>
            <a:r>
              <a:rPr lang="en-GB" sz="1500"/>
              <a:t>- </a:t>
            </a:r>
            <a:r>
              <a:rPr lang="en-GB" sz="1500"/>
              <a:t>Human-centric: Production process </a:t>
            </a:r>
            <a:r>
              <a:rPr lang="en-GB" sz="1500"/>
              <a:t>adaptation based on workers needs</a:t>
            </a:r>
            <a:br>
              <a:rPr lang="en-GB" sz="1500"/>
            </a:br>
            <a:r>
              <a:rPr lang="en-GB" sz="1500"/>
              <a:t>- Resilient: Robust industrial production to provide &amp; support critical infrastructure</a:t>
            </a:r>
            <a:br>
              <a:rPr lang="en-GB" sz="1500"/>
            </a:br>
            <a:r>
              <a:rPr lang="en-GB" sz="1500"/>
              <a:t>- Sustainable: Adoption of the </a:t>
            </a:r>
            <a:r>
              <a:rPr lang="en-GB" sz="1500" u="sng"/>
              <a:t>3R</a:t>
            </a:r>
            <a:r>
              <a:rPr lang="en-GB" sz="1500"/>
              <a:t> principle (Reduce, Reuse, Recycle) as per UN SDG</a:t>
            </a:r>
            <a:endParaRPr sz="1500"/>
          </a:p>
        </p:txBody>
      </p:sp>
      <p:sp>
        <p:nvSpPr>
          <p:cNvPr id="130" name="Google Shape;130;p22"/>
          <p:cNvSpPr txBox="1"/>
          <p:nvPr/>
        </p:nvSpPr>
        <p:spPr>
          <a:xfrm>
            <a:off x="2408700" y="4568875"/>
            <a:ext cx="64236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Proxima Nova"/>
                <a:ea typeface="Proxima Nova"/>
                <a:cs typeface="Proxima Nova"/>
                <a:sym typeface="Proxima Nova"/>
              </a:rPr>
              <a:t>[7] </a:t>
            </a:r>
            <a:r>
              <a:rPr lang="en-GB" sz="700">
                <a:solidFill>
                  <a:schemeClr val="dk2"/>
                </a:solidFill>
                <a:highlight>
                  <a:srgbClr val="FFFFFF"/>
                </a:highlight>
              </a:rPr>
              <a:t>European Commission, Directorate-General for Research and Innovation, Breque, M., De Nul, L., Petridis, A. (2021). </a:t>
            </a:r>
            <a:r>
              <a:rPr i="1" lang="en-GB" sz="700">
                <a:solidFill>
                  <a:schemeClr val="dk2"/>
                </a:solidFill>
                <a:highlight>
                  <a:srgbClr val="FFFFFF"/>
                </a:highlight>
              </a:rPr>
              <a:t>Industry 5.0 : towards a sustainable, human-centric and resilient European industry</a:t>
            </a:r>
            <a:r>
              <a:rPr lang="en-GB" sz="700">
                <a:solidFill>
                  <a:schemeClr val="dk2"/>
                </a:solidFill>
                <a:highlight>
                  <a:srgbClr val="FFFFFF"/>
                </a:highlight>
              </a:rPr>
              <a:t>, Publications Office of the European Union. (</a:t>
            </a:r>
            <a:r>
              <a:rPr lang="en-GB" sz="7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link</a:t>
            </a:r>
            <a:r>
              <a:rPr lang="en-GB" sz="700">
                <a:solidFill>
                  <a:schemeClr val="dk2"/>
                </a:solidFill>
                <a:highlight>
                  <a:srgbClr val="FFFFFF"/>
                </a:highlight>
              </a:rPr>
              <a:t>)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1340" y="1152475"/>
            <a:ext cx="3000810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Industry 5.0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- Resource efficiency for energy intensive industries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/>
              <a:t>- Resilient technologies: automated risk monitoring, management &amp; mitigation measures</a:t>
            </a:r>
            <a:br>
              <a:rPr lang="en-GB" sz="1500"/>
            </a:br>
            <a:r>
              <a:rPr lang="en-GB" sz="1500"/>
              <a:t>	Eg. Deep Reinforcement learning for adaptability boost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/>
              <a:t>- Connected smart factories 4.0	 model:</a:t>
            </a:r>
            <a:br>
              <a:rPr lang="en-GB" sz="1500"/>
            </a:br>
            <a:r>
              <a:rPr lang="en-GB" sz="1500"/>
              <a:t>	- Zero break-down sustainable operations.</a:t>
            </a:r>
            <a:br>
              <a:rPr lang="en-GB" sz="1500"/>
            </a:br>
            <a:r>
              <a:rPr lang="en-GB" sz="1500"/>
              <a:t>	- Agile customer-driven manufacturing value network</a:t>
            </a:r>
            <a:br>
              <a:rPr lang="en-GB" sz="1500"/>
            </a:br>
            <a:r>
              <a:rPr lang="en-GB" sz="1500"/>
              <a:t>	- Advanced circular &amp; agile industrial ecosystem: use of AI for product life-cycle management &amp; assessment.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500"/>
              <a:t>- Automated supply chain management.</a:t>
            </a:r>
            <a:endParaRPr sz="1500"/>
          </a:p>
        </p:txBody>
      </p:sp>
      <p:sp>
        <p:nvSpPr>
          <p:cNvPr id="138" name="Google Shape;138;p23"/>
          <p:cNvSpPr txBox="1"/>
          <p:nvPr/>
        </p:nvSpPr>
        <p:spPr>
          <a:xfrm>
            <a:off x="2408550" y="4523825"/>
            <a:ext cx="64236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Proxima Nova"/>
                <a:ea typeface="Proxima Nova"/>
                <a:cs typeface="Proxima Nova"/>
                <a:sym typeface="Proxima Nova"/>
              </a:rPr>
              <a:t>[7] </a:t>
            </a:r>
            <a:r>
              <a:rPr lang="en-GB" sz="700">
                <a:solidFill>
                  <a:schemeClr val="dk2"/>
                </a:solidFill>
                <a:highlight>
                  <a:srgbClr val="FFFFFF"/>
                </a:highlight>
              </a:rPr>
              <a:t>European Commission, Directorate-General for Research and Innovation, Breque, M., De Nul, L., Petridis, A. (2021). </a:t>
            </a:r>
            <a:r>
              <a:rPr i="1" lang="en-GB" sz="700">
                <a:solidFill>
                  <a:schemeClr val="dk2"/>
                </a:solidFill>
                <a:highlight>
                  <a:srgbClr val="FFFFFF"/>
                </a:highlight>
              </a:rPr>
              <a:t>Industry 5.0 : towards a sustainable, human-centric and resilient European industry</a:t>
            </a:r>
            <a:r>
              <a:rPr lang="en-GB" sz="700">
                <a:solidFill>
                  <a:schemeClr val="dk2"/>
                </a:solidFill>
                <a:highlight>
                  <a:srgbClr val="FFFFFF"/>
                </a:highlight>
              </a:rPr>
              <a:t>, Publications Office of the European Union. (</a:t>
            </a:r>
            <a:r>
              <a:rPr lang="en-GB" sz="7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link</a:t>
            </a:r>
            <a:r>
              <a:rPr lang="en-GB" sz="700">
                <a:solidFill>
                  <a:schemeClr val="dk2"/>
                </a:solidFill>
                <a:highlight>
                  <a:srgbClr val="FFFFFF"/>
                </a:highlight>
              </a:rPr>
              <a:t>)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Industry 5.0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11700" y="1152475"/>
            <a:ext cx="4586400" cy="31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Topology for Operator 4,0 </a:t>
            </a:r>
            <a:r>
              <a:rPr baseline="30000" lang="en-GB" sz="1500"/>
              <a:t>[8]</a:t>
            </a:r>
            <a:r>
              <a:rPr lang="en-GB" sz="1500"/>
              <a:t>:</a:t>
            </a:r>
            <a:br>
              <a:rPr lang="en-GB" sz="1500"/>
            </a:br>
            <a:r>
              <a:rPr lang="en-GB" sz="1500"/>
              <a:t>- Human cyber-physical production system (H-CPPS)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/>
              <a:t>- Intelligent Personal Assistant: Smarter Operator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/>
              <a:t>- Analytical operator: use of big data analytics to achieve better forecasts, with near real-time performance measures providing </a:t>
            </a:r>
            <a:r>
              <a:rPr lang="en-GB" sz="1500"/>
              <a:t>greater visibility for KPIs &amp; quality measures.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500"/>
              <a:t>Highly effective for the project managers to leverage the AI enabled technologies in industry.</a:t>
            </a:r>
            <a:r>
              <a:rPr lang="en-GB" sz="1500"/>
              <a:t> </a:t>
            </a:r>
            <a:endParaRPr sz="1500"/>
          </a:p>
        </p:txBody>
      </p:sp>
      <p:sp>
        <p:nvSpPr>
          <p:cNvPr id="145" name="Google Shape;145;p24"/>
          <p:cNvSpPr txBox="1"/>
          <p:nvPr/>
        </p:nvSpPr>
        <p:spPr>
          <a:xfrm>
            <a:off x="2509850" y="4422825"/>
            <a:ext cx="642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2"/>
                </a:solidFill>
                <a:highlight>
                  <a:srgbClr val="FFFFFF"/>
                </a:highlight>
              </a:rPr>
              <a:t>[8] </a:t>
            </a:r>
            <a:r>
              <a:rPr lang="en-GB" sz="800"/>
              <a:t>Romero, D., Stahre, J., Wuest, T., Noran, O., Bernus, P., Fast-Berglund, Å., Gorecky, D.: Towards an operator 4.0 typology: a human-centric perspective on the fourth industrial revolution technologies. In: Proceedings of the International Conference on Computers and Industrial Engineering, pp. 1–11 (2016). </a:t>
            </a:r>
            <a:r>
              <a:rPr lang="en-GB" sz="800">
                <a:solidFill>
                  <a:srgbClr val="0000FF"/>
                </a:solidFill>
              </a:rPr>
              <a:t>(</a:t>
            </a:r>
            <a:r>
              <a:rPr lang="en-GB" sz="800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-GB" sz="800">
                <a:solidFill>
                  <a:srgbClr val="0000FF"/>
                </a:solidFill>
              </a:rPr>
              <a:t>)</a:t>
            </a:r>
            <a:r>
              <a:rPr lang="en-GB" sz="1100"/>
              <a:t>	</a:t>
            </a:r>
            <a:endParaRPr sz="700">
              <a:solidFill>
                <a:schemeClr val="dk2"/>
              </a:solidFill>
              <a:highlight>
                <a:srgbClr val="FFFFFF"/>
              </a:highlight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8033" y="871725"/>
            <a:ext cx="377986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References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[1] Harvard Business Review, (2023, February) “</a:t>
            </a:r>
            <a:r>
              <a:rPr lang="en-GB" sz="1300">
                <a:solidFill>
                  <a:srgbClr val="43434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How AI Will Transform Project Management</a:t>
            </a:r>
            <a:r>
              <a:rPr lang="en-GB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”, (</a:t>
            </a:r>
            <a:r>
              <a:rPr lang="en-GB" sz="1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en-GB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3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[2] Project Managament Institute,  (</a:t>
            </a:r>
            <a:r>
              <a:rPr lang="en-GB" sz="1300">
                <a:solidFill>
                  <a:srgbClr val="43434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2023, October.</a:t>
            </a:r>
            <a:r>
              <a:rPr lang="en-GB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), ’ </a:t>
            </a:r>
            <a:r>
              <a:rPr lang="en-GB" sz="1300">
                <a:solidFill>
                  <a:srgbClr val="43434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Shaping the Future of Project Management With AI’, </a:t>
            </a:r>
            <a:r>
              <a:rPr lang="en-GB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1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en-GB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3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[3] Project Managament Institute,  (</a:t>
            </a:r>
            <a:r>
              <a:rPr lang="en-GB" sz="1300">
                <a:solidFill>
                  <a:srgbClr val="43434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2023, October.</a:t>
            </a:r>
            <a:r>
              <a:rPr lang="en-GB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), ’ </a:t>
            </a:r>
            <a:r>
              <a:rPr lang="en-GB" sz="1300">
                <a:solidFill>
                  <a:srgbClr val="43434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Artificial Intelligence and  Project Management’, (</a:t>
            </a:r>
            <a:r>
              <a:rPr lang="en-GB" sz="1300" u="sng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en-GB" sz="1300">
                <a:solidFill>
                  <a:srgbClr val="43434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 </a:t>
            </a:r>
            <a:endParaRPr sz="13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[4] </a:t>
            </a:r>
            <a:r>
              <a:rPr lang="en-GB" sz="1300">
                <a:solidFill>
                  <a:srgbClr val="43434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Oracle Adds AI Smarts to Increase Oracle ERP Cloud’s Market Lead (</a:t>
            </a:r>
            <a:r>
              <a:rPr lang="en-GB" sz="1300" u="sng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en-GB" sz="1300">
                <a:solidFill>
                  <a:srgbClr val="43434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GB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[5] Barker L., (2023),  “AI Project Management Softwares”, (</a:t>
            </a:r>
            <a:r>
              <a:rPr lang="en-GB" sz="1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en-GB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3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[6] Taboada et.al.m (2023, April), ‘</a:t>
            </a:r>
            <a:r>
              <a:rPr lang="en-GB" sz="1300">
                <a:solidFill>
                  <a:srgbClr val="43434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Artificial Intelligence Enabled Project Management: A Systematic Literature Review’</a:t>
            </a:r>
            <a:r>
              <a:rPr lang="en-GB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 (</a:t>
            </a:r>
            <a:r>
              <a:rPr lang="en-GB" sz="1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en-GB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3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[7] </a:t>
            </a:r>
            <a:r>
              <a:rPr lang="en-GB" sz="1300">
                <a:solidFill>
                  <a:srgbClr val="43434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European Commission, Directorate-General for Research and Innovation, Breque, M., De Nul, L., Petridis, A. (2021). </a:t>
            </a:r>
            <a:r>
              <a:rPr i="1" lang="en-GB" sz="1300">
                <a:solidFill>
                  <a:srgbClr val="43434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Industry 5.0 : towards a sustainable, human-centric and resilient European industry</a:t>
            </a:r>
            <a:r>
              <a:rPr lang="en-GB" sz="1300">
                <a:solidFill>
                  <a:srgbClr val="43434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Publications Office of the European Union. (</a:t>
            </a:r>
            <a:r>
              <a:rPr lang="en-GB" sz="1300" u="sng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en-GB" sz="1300">
                <a:solidFill>
                  <a:srgbClr val="43434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sz="13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[8] </a:t>
            </a:r>
            <a:r>
              <a:rPr lang="en-GB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Romero, D., Stahre, J., Wuest, T., Noran, O., Bernus, P., Fast-Berglund, Å., Gorecky, D.: Towards an operator 4.0 typology: a human-centric perspective on the fourth industrial revolution technologies. In: Proceedings of the International Conference on Computers and Industrial Engineering, pp. 1–11 (2016). (</a:t>
            </a:r>
            <a:r>
              <a:rPr lang="en-GB" sz="1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en-GB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)	</a:t>
            </a:r>
            <a:endParaRPr sz="1300">
              <a:solidFill>
                <a:srgbClr val="43434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401725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latin typeface="Arial"/>
                <a:ea typeface="Arial"/>
                <a:cs typeface="Arial"/>
                <a:sym typeface="Arial"/>
              </a:rPr>
              <a:t>Thank you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2700">
                <a:latin typeface="Arial"/>
                <a:ea typeface="Arial"/>
                <a:cs typeface="Arial"/>
                <a:sym typeface="Arial"/>
              </a:rPr>
              <a:t>Motivation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$48 trillion </a:t>
            </a:r>
            <a:r>
              <a:rPr lang="en-GB" sz="1500"/>
              <a:t>investment</a:t>
            </a:r>
            <a:r>
              <a:rPr lang="en-GB" sz="1500"/>
              <a:t> in projects </a:t>
            </a:r>
            <a:r>
              <a:rPr baseline="30000" lang="en-GB" sz="1500"/>
              <a:t>[1]</a:t>
            </a:r>
            <a:br>
              <a:rPr lang="en-GB" sz="1500"/>
            </a:br>
            <a:r>
              <a:rPr lang="en-GB" sz="1500"/>
              <a:t>Successful project completion: only </a:t>
            </a:r>
            <a:r>
              <a:rPr b="1" lang="en-GB" sz="1500"/>
              <a:t>35% 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/>
              <a:t>Reason:</a:t>
            </a:r>
            <a:r>
              <a:rPr b="1" lang="en-GB" sz="1500"/>
              <a:t> </a:t>
            </a:r>
            <a:endParaRPr b="1"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b="1" lang="en-GB" sz="1500"/>
              <a:t>Continuously</a:t>
            </a:r>
            <a:r>
              <a:rPr b="1" lang="en-GB" sz="1500"/>
              <a:t> changing </a:t>
            </a:r>
            <a:r>
              <a:rPr lang="en-GB" sz="1500"/>
              <a:t>businesses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b="1" lang="en-GB" sz="1500"/>
              <a:t>Low </a:t>
            </a:r>
            <a:r>
              <a:rPr lang="en-GB" sz="1500"/>
              <a:t>level of Project Management </a:t>
            </a:r>
            <a:r>
              <a:rPr b="1" lang="en-GB" sz="1500"/>
              <a:t>tech stack</a:t>
            </a:r>
            <a:r>
              <a:rPr lang="en-GB" sz="1500"/>
              <a:t> for adaptive approach </a:t>
            </a:r>
            <a:r>
              <a:rPr lang="en-GB" sz="1500"/>
              <a:t>i</a:t>
            </a:r>
            <a:r>
              <a:rPr lang="en-GB" sz="1500"/>
              <a:t>n terms of: </a:t>
            </a:r>
            <a:br>
              <a:rPr lang="en-GB" sz="1500"/>
            </a:br>
            <a:r>
              <a:rPr lang="en-GB" sz="1500"/>
              <a:t>	- automation</a:t>
            </a:r>
            <a:br>
              <a:rPr lang="en-GB" sz="1500"/>
            </a:br>
            <a:r>
              <a:rPr lang="en-GB" sz="1500"/>
              <a:t>	- ‘intelligent’ features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AI-enabled tech limited to </a:t>
            </a:r>
            <a:r>
              <a:rPr b="1" lang="en-GB" sz="1500"/>
              <a:t>only risk management</a:t>
            </a:r>
            <a:br>
              <a:rPr lang="en-GB" sz="1500"/>
            </a:br>
            <a:endParaRPr sz="1500"/>
          </a:p>
        </p:txBody>
      </p:sp>
      <p:sp>
        <p:nvSpPr>
          <p:cNvPr id="64" name="Google Shape;64;p14"/>
          <p:cNvSpPr txBox="1"/>
          <p:nvPr/>
        </p:nvSpPr>
        <p:spPr>
          <a:xfrm>
            <a:off x="4727075" y="4760825"/>
            <a:ext cx="41055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Proxima Nova"/>
                <a:ea typeface="Proxima Nova"/>
                <a:cs typeface="Proxima Nova"/>
                <a:sym typeface="Proxima Nova"/>
              </a:rPr>
              <a:t>[1] Harvard Business Review, (2023, February) “</a:t>
            </a:r>
            <a:r>
              <a:rPr lang="en-GB" sz="700">
                <a:highlight>
                  <a:srgbClr val="FFFFFF"/>
                </a:highlight>
              </a:rPr>
              <a:t>How AI Will Transform Project Management</a:t>
            </a:r>
            <a:r>
              <a:rPr lang="en-GB" sz="700">
                <a:latin typeface="Proxima Nova"/>
                <a:ea typeface="Proxima Nova"/>
                <a:cs typeface="Proxima Nova"/>
                <a:sym typeface="Proxima Nova"/>
              </a:rPr>
              <a:t>”, (</a:t>
            </a:r>
            <a:r>
              <a:rPr lang="en-GB" sz="700" u="sng"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link</a:t>
            </a:r>
            <a:r>
              <a:rPr lang="en-GB" sz="700"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Introduction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Gartner’s research: by 2030, </a:t>
            </a:r>
            <a:r>
              <a:rPr b="1" lang="en-GB" sz="1500"/>
              <a:t>80% Project Management tasks</a:t>
            </a:r>
            <a:r>
              <a:rPr lang="en-GB" sz="1500"/>
              <a:t> run by AI </a:t>
            </a:r>
            <a:r>
              <a:rPr baseline="30000" lang="en-GB" sz="1500"/>
              <a:t>[1]</a:t>
            </a:r>
            <a:endParaRPr baseline="30000"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/>
              <a:t>Major dimensions of AI transformation: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AutoNum type="arabicPeriod"/>
            </a:pPr>
            <a:r>
              <a:rPr lang="en-GB" sz="1500"/>
              <a:t>Better selection &amp; identification of projects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GB" sz="1500"/>
              <a:t>Support for Project Management office (real-time data analytics &amp; automation)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GB" sz="1500"/>
              <a:t>Improved, faster project </a:t>
            </a:r>
            <a:r>
              <a:rPr lang="en-GB" sz="1500"/>
              <a:t>definition, </a:t>
            </a:r>
            <a:r>
              <a:rPr lang="en-GB" sz="1500"/>
              <a:t>planning &amp; reporting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GB" sz="1500"/>
              <a:t>Virtual Project Assistant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GB" sz="1500"/>
              <a:t>Advanced testing system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GB" sz="1500"/>
              <a:t>A </a:t>
            </a:r>
            <a:r>
              <a:rPr lang="en-GB" sz="1500" u="sng"/>
              <a:t>new role</a:t>
            </a:r>
            <a:r>
              <a:rPr lang="en-GB" sz="1500"/>
              <a:t> for Project Manager</a:t>
            </a:r>
            <a:endParaRPr sz="1500"/>
          </a:p>
        </p:txBody>
      </p:sp>
      <p:sp>
        <p:nvSpPr>
          <p:cNvPr id="71" name="Google Shape;71;p15"/>
          <p:cNvSpPr txBox="1"/>
          <p:nvPr/>
        </p:nvSpPr>
        <p:spPr>
          <a:xfrm>
            <a:off x="4682050" y="4760825"/>
            <a:ext cx="41505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Proxima Nova"/>
                <a:ea typeface="Proxima Nova"/>
                <a:cs typeface="Proxima Nova"/>
                <a:sym typeface="Proxima Nova"/>
              </a:rPr>
              <a:t>[1]</a:t>
            </a:r>
            <a:r>
              <a:rPr lang="en-GB" sz="700">
                <a:latin typeface="Proxima Nova"/>
                <a:ea typeface="Proxima Nova"/>
                <a:cs typeface="Proxima Nova"/>
                <a:sym typeface="Proxima Nova"/>
              </a:rPr>
              <a:t> Harvard Business Review, (2023, February) “</a:t>
            </a:r>
            <a:r>
              <a:rPr lang="en-GB" sz="700">
                <a:highlight>
                  <a:srgbClr val="FFFFFF"/>
                </a:highlight>
              </a:rPr>
              <a:t>How AI Will Transform Project Management</a:t>
            </a:r>
            <a:r>
              <a:rPr lang="en-GB" sz="700">
                <a:latin typeface="Proxima Nova"/>
                <a:ea typeface="Proxima Nova"/>
                <a:cs typeface="Proxima Nova"/>
                <a:sym typeface="Proxima Nova"/>
              </a:rPr>
              <a:t>”, (</a:t>
            </a:r>
            <a:r>
              <a:rPr lang="en-GB" sz="700" u="sng"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link</a:t>
            </a:r>
            <a:r>
              <a:rPr lang="en-GB" sz="700"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Impact (PMI)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975" y="1574024"/>
            <a:ext cx="7602074" cy="28057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500"/>
              <a:t>AI impact on Project Management</a:t>
            </a:r>
            <a:endParaRPr b="1" sz="1500"/>
          </a:p>
        </p:txBody>
      </p:sp>
      <p:sp>
        <p:nvSpPr>
          <p:cNvPr id="79" name="Google Shape;79;p16"/>
          <p:cNvSpPr txBox="1"/>
          <p:nvPr/>
        </p:nvSpPr>
        <p:spPr>
          <a:xfrm>
            <a:off x="3871700" y="4625775"/>
            <a:ext cx="4614300" cy="3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[2]: </a:t>
            </a:r>
            <a:r>
              <a:rPr lang="en-GB" sz="700">
                <a:solidFill>
                  <a:srgbClr val="161513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 Managament Institute, </a:t>
            </a:r>
            <a:r>
              <a:rPr lang="en-GB" sz="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(</a:t>
            </a:r>
            <a:r>
              <a:rPr lang="en-GB" sz="700">
                <a:highlight>
                  <a:srgbClr val="FFFFFF"/>
                </a:highlight>
              </a:rPr>
              <a:t>2023, October.</a:t>
            </a:r>
            <a:r>
              <a:rPr lang="en-GB" sz="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), ’ </a:t>
            </a:r>
            <a:r>
              <a:rPr lang="en-GB" sz="700">
                <a:highlight>
                  <a:srgbClr val="FFFFFF"/>
                </a:highlight>
              </a:rPr>
              <a:t>Shaping the Future of Project Management With AI’, </a:t>
            </a:r>
            <a:r>
              <a:rPr lang="en-GB" sz="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(</a:t>
            </a:r>
            <a:r>
              <a:rPr lang="en-GB" sz="7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link</a:t>
            </a:r>
            <a:r>
              <a:rPr lang="en-GB" sz="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7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Impact (PMI)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3416400" cy="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500"/>
              <a:t>AI impact on Project Management</a:t>
            </a:r>
            <a:endParaRPr b="1" sz="1500"/>
          </a:p>
        </p:txBody>
      </p:sp>
      <p:sp>
        <p:nvSpPr>
          <p:cNvPr id="86" name="Google Shape;86;p17"/>
          <p:cNvSpPr txBox="1"/>
          <p:nvPr/>
        </p:nvSpPr>
        <p:spPr>
          <a:xfrm>
            <a:off x="3871700" y="4625775"/>
            <a:ext cx="4614300" cy="3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[3]: </a:t>
            </a:r>
            <a:r>
              <a:rPr lang="en-GB" sz="700">
                <a:solidFill>
                  <a:srgbClr val="161513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 Managament Institute, </a:t>
            </a:r>
            <a:r>
              <a:rPr lang="en-GB" sz="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(</a:t>
            </a:r>
            <a:r>
              <a:rPr lang="en-GB" sz="700">
                <a:highlight>
                  <a:srgbClr val="FFFFFF"/>
                </a:highlight>
              </a:rPr>
              <a:t>2023, October.</a:t>
            </a:r>
            <a:r>
              <a:rPr lang="en-GB" sz="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), ’ </a:t>
            </a:r>
            <a:r>
              <a:rPr lang="en-GB" sz="700">
                <a:highlight>
                  <a:srgbClr val="FFFFFF"/>
                </a:highlight>
              </a:rPr>
              <a:t>Artificial Intelligence and  Project Management’, (</a:t>
            </a:r>
            <a:r>
              <a:rPr lang="en-GB" sz="700" u="sng">
                <a:solidFill>
                  <a:schemeClr val="accent5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en-GB" sz="700">
                <a:highlight>
                  <a:srgbClr val="FFFFFF"/>
                </a:highlight>
              </a:rPr>
              <a:t>) </a:t>
            </a:r>
            <a:endParaRPr sz="7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8075" y="1152475"/>
            <a:ext cx="4243490" cy="32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400" y="1541080"/>
            <a:ext cx="1881925" cy="2881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6150" y="1541075"/>
            <a:ext cx="1793105" cy="28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PMI (GenAI)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4074000" cy="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500"/>
              <a:t>Project Performance Domain: Planning</a:t>
            </a:r>
            <a:endParaRPr b="1" sz="1500"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0" l="15340" r="0" t="0"/>
          <a:stretch/>
        </p:blipFill>
        <p:spPr>
          <a:xfrm>
            <a:off x="4389600" y="637825"/>
            <a:ext cx="4074101" cy="402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650" y="1758625"/>
            <a:ext cx="3830100" cy="24500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3837925" y="4625775"/>
            <a:ext cx="4648200" cy="3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[2]: </a:t>
            </a:r>
            <a:r>
              <a:rPr lang="en-GB" sz="700">
                <a:solidFill>
                  <a:srgbClr val="161513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 Managament Institute, </a:t>
            </a:r>
            <a:r>
              <a:rPr lang="en-GB" sz="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(</a:t>
            </a:r>
            <a:r>
              <a:rPr lang="en-GB" sz="700">
                <a:highlight>
                  <a:srgbClr val="FFFFFF"/>
                </a:highlight>
              </a:rPr>
              <a:t>2023, October.</a:t>
            </a:r>
            <a:r>
              <a:rPr lang="en-GB" sz="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), ’ </a:t>
            </a:r>
            <a:r>
              <a:rPr lang="en-GB" sz="700">
                <a:highlight>
                  <a:srgbClr val="FFFFFF"/>
                </a:highlight>
              </a:rPr>
              <a:t>Shaping the Future of Project Management With AI’, </a:t>
            </a:r>
            <a:r>
              <a:rPr lang="en-GB" sz="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(</a:t>
            </a:r>
            <a:r>
              <a:rPr lang="en-GB" sz="7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link</a:t>
            </a:r>
            <a:r>
              <a:rPr lang="en-GB" sz="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7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Market Space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152475"/>
            <a:ext cx="6362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Oracle</a:t>
            </a:r>
            <a:r>
              <a:rPr lang="en-GB" sz="1500"/>
              <a:t> AI Smart: (Enterprise Resource &amp; </a:t>
            </a:r>
            <a:r>
              <a:rPr lang="en-GB" sz="1500"/>
              <a:t>Performance</a:t>
            </a:r>
            <a:r>
              <a:rPr lang="en-GB" sz="1500"/>
              <a:t> Management)</a:t>
            </a:r>
            <a:r>
              <a:rPr lang="en-GB" sz="1600"/>
              <a:t> </a:t>
            </a:r>
            <a:r>
              <a:rPr baseline="30000" lang="en-GB" sz="1200"/>
              <a:t>[4]</a:t>
            </a:r>
            <a:br>
              <a:rPr lang="en-GB"/>
            </a:br>
            <a:r>
              <a:rPr lang="en-GB" sz="1200"/>
              <a:t>- </a:t>
            </a:r>
            <a:r>
              <a:rPr lang="en-GB" sz="1500"/>
              <a:t>Digital Assistants: Expense reporting, project management</a:t>
            </a:r>
            <a:br>
              <a:rPr lang="en-GB" sz="1500"/>
            </a:br>
            <a:r>
              <a:rPr lang="en-GB" sz="1500"/>
              <a:t>- Advanced financial &amp; access control</a:t>
            </a:r>
            <a:br>
              <a:rPr lang="en-GB" sz="1500"/>
            </a:br>
            <a:r>
              <a:rPr lang="en-GB" sz="1500"/>
              <a:t>- Intelligent Supplier Management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5" name="Google Shape;105;p19"/>
          <p:cNvSpPr txBox="1"/>
          <p:nvPr/>
        </p:nvSpPr>
        <p:spPr>
          <a:xfrm>
            <a:off x="5064725" y="4254350"/>
            <a:ext cx="35679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[3]: </a:t>
            </a:r>
            <a:r>
              <a:rPr lang="en-GB" sz="700">
                <a:solidFill>
                  <a:srgbClr val="161513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 Managament Institute, </a:t>
            </a:r>
            <a:r>
              <a:rPr lang="en-GB" sz="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(</a:t>
            </a:r>
            <a:r>
              <a:rPr lang="en-GB" sz="700">
                <a:highlight>
                  <a:srgbClr val="FFFFFF"/>
                </a:highlight>
              </a:rPr>
              <a:t>2023, October.</a:t>
            </a:r>
            <a:r>
              <a:rPr lang="en-GB" sz="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), ’ </a:t>
            </a:r>
            <a:r>
              <a:rPr lang="en-GB" sz="700">
                <a:highlight>
                  <a:srgbClr val="FFFFFF"/>
                </a:highlight>
              </a:rPr>
              <a:t>Artificial Intelligence and  Project Management’, (</a:t>
            </a:r>
            <a:r>
              <a:rPr lang="en-GB" sz="700" u="sng">
                <a:solidFill>
                  <a:schemeClr val="accent5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en-GB" sz="700">
                <a:highlight>
                  <a:srgbClr val="FFFFFF"/>
                </a:highlight>
              </a:rPr>
              <a:t>) </a:t>
            </a:r>
            <a:endParaRPr sz="7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[4]: </a:t>
            </a:r>
            <a:r>
              <a:rPr lang="en-GB" sz="700">
                <a:solidFill>
                  <a:srgbClr val="161513"/>
                </a:solidFill>
                <a:highlight>
                  <a:srgbClr val="FFFFFF"/>
                </a:highlight>
              </a:rPr>
              <a:t>Oracle Adds AI Smarts to Increase Oracle ERP Cloud’s Market Lead (</a:t>
            </a:r>
            <a:r>
              <a:rPr lang="en-GB" sz="7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link</a:t>
            </a:r>
            <a:r>
              <a:rPr lang="en-GB" sz="700">
                <a:solidFill>
                  <a:srgbClr val="161513"/>
                </a:solidFill>
                <a:highlight>
                  <a:srgbClr val="FFFFFF"/>
                </a:highlight>
              </a:rPr>
              <a:t>)</a:t>
            </a:r>
            <a:r>
              <a:rPr lang="en-GB" sz="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7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Proxima Nova"/>
                <a:ea typeface="Proxima Nova"/>
                <a:cs typeface="Proxima Nova"/>
                <a:sym typeface="Proxima Nova"/>
              </a:rPr>
              <a:t>[5] Barker L., (2023),  “AI Project Management Softwares”</a:t>
            </a:r>
            <a:r>
              <a:rPr lang="en-GB" sz="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, (</a:t>
            </a:r>
            <a:r>
              <a:rPr lang="en-GB" sz="7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link</a:t>
            </a:r>
            <a:r>
              <a:rPr lang="en-GB" sz="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7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2825" y="1251938"/>
            <a:ext cx="1959300" cy="26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4350" y="2353375"/>
            <a:ext cx="4266877" cy="23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Research trend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500"/>
              <a:t>Distribution of the AI-assisted Project Management research </a:t>
            </a:r>
            <a:r>
              <a:rPr baseline="30000" lang="en-GB" sz="1500"/>
              <a:t>[6]</a:t>
            </a:r>
            <a:r>
              <a:rPr lang="en-GB" sz="1500"/>
              <a:t>:</a:t>
            </a:r>
            <a:endParaRPr sz="1500"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30551"/>
            <a:ext cx="8187325" cy="2938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3747900" y="4704550"/>
            <a:ext cx="49971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Proxima Nova"/>
                <a:ea typeface="Proxima Nova"/>
                <a:cs typeface="Proxima Nova"/>
                <a:sym typeface="Proxima Nova"/>
              </a:rPr>
              <a:t>[6] Taboada et.al.m (2023, April), ‘</a:t>
            </a:r>
            <a:r>
              <a:rPr lang="en-GB" sz="700">
                <a:highlight>
                  <a:srgbClr val="FFFFFF"/>
                </a:highlight>
              </a:rPr>
              <a:t>Artificial Intelligence Enabled Project Management: A Systematic Literature Review’</a:t>
            </a:r>
            <a:r>
              <a:rPr lang="en-GB" sz="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 (</a:t>
            </a:r>
            <a:r>
              <a:rPr lang="en-GB" sz="7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link</a:t>
            </a:r>
            <a:r>
              <a:rPr lang="en-GB" sz="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7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Research trend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500"/>
              <a:t>Distribution of the AI-assisted Project Management research </a:t>
            </a:r>
            <a:r>
              <a:rPr baseline="30000" lang="en-GB" sz="1500"/>
              <a:t>[6]</a:t>
            </a:r>
            <a:r>
              <a:rPr lang="en-GB" sz="1500"/>
              <a:t>:</a:t>
            </a:r>
            <a:endParaRPr sz="1500"/>
          </a:p>
        </p:txBody>
      </p:sp>
      <p:sp>
        <p:nvSpPr>
          <p:cNvPr id="122" name="Google Shape;122;p21"/>
          <p:cNvSpPr txBox="1"/>
          <p:nvPr/>
        </p:nvSpPr>
        <p:spPr>
          <a:xfrm>
            <a:off x="3747900" y="4704550"/>
            <a:ext cx="49971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Proxima Nova"/>
                <a:ea typeface="Proxima Nova"/>
                <a:cs typeface="Proxima Nova"/>
                <a:sym typeface="Proxima Nova"/>
              </a:rPr>
              <a:t>[6] Taboada et.al.m (2023, April), ‘</a:t>
            </a:r>
            <a:r>
              <a:rPr lang="en-GB" sz="700">
                <a:highlight>
                  <a:srgbClr val="FFFFFF"/>
                </a:highlight>
              </a:rPr>
              <a:t>Artificial Intelligence Enabled Project Management: A Systematic Literature Review’</a:t>
            </a:r>
            <a:r>
              <a:rPr lang="en-GB" sz="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 (</a:t>
            </a:r>
            <a:r>
              <a:rPr lang="en-GB" sz="7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link</a:t>
            </a:r>
            <a:r>
              <a:rPr lang="en-GB" sz="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7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9975" y="1539800"/>
            <a:ext cx="6064051" cy="30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